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5" r:id="rId9"/>
    <p:sldId id="265" r:id="rId10"/>
    <p:sldId id="266" r:id="rId11"/>
    <p:sldId id="264" r:id="rId12"/>
    <p:sldId id="270" r:id="rId13"/>
    <p:sldId id="272" r:id="rId14"/>
    <p:sldId id="271" r:id="rId15"/>
    <p:sldId id="273" r:id="rId16"/>
    <p:sldId id="276" r:id="rId17"/>
    <p:sldId id="263" r:id="rId18"/>
    <p:sldId id="268" r:id="rId19"/>
    <p:sldId id="277" r:id="rId20"/>
    <p:sldId id="267" r:id="rId21"/>
    <p:sldId id="278" r:id="rId22"/>
    <p:sldId id="269" r:id="rId23"/>
    <p:sldId id="274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/>
              <a:t>ПРОЦЕНТНОЕ СООТНОШЕНИЕ ВОСПИТАННИКОВ ГРУППЫ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7067765507033157E-2"/>
          <c:y val="0.21375000000000005"/>
          <c:w val="0.55887911415461344"/>
          <c:h val="0.67272222222222244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ПРОЦЕНТНОЕ СООТНОШЕНИЕ ВОСПИТАННИКОВ ГРУППЫ</c:v>
                </c:pt>
              </c:strCache>
            </c:strRef>
          </c:tx>
          <c:dLbls>
            <c:dLbl>
              <c:idx val="2"/>
              <c:delete val="1"/>
            </c:dLbl>
            <c:dLblPos val="bestFit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 УРОВЕНЬ 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  <c:gapWidth val="100"/>
        <c:secondPieSize val="75"/>
        <c:serLines/>
      </c:of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/>
              <a:t>ПРОЦЕНТНОЕ СООТНОШЕНИЕ ВОСПИТАННИКОВ ГРУППЫ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7067765507033212E-2"/>
          <c:y val="0.21375000000000011"/>
          <c:w val="0.55887911415461367"/>
          <c:h val="0.6727222222222226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ПРОЦЕНТНОЕ СООТНОШЕНИЕ ВОСПИТАННИКОВ ГРУППЫ</c:v>
                </c:pt>
              </c:strCache>
            </c:strRef>
          </c:tx>
          <c:dLbls>
            <c:dLbl>
              <c:idx val="2"/>
              <c:delete val="1"/>
            </c:dLbl>
            <c:dLblPos val="bestFit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 УРОВЕНЬ 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  <c:gapWidth val="100"/>
        <c:secondPieSize val="75"/>
        <c:serLines/>
      </c:of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0.46828</cdr:x>
      <cdr:y>0.27422</cdr:y>
    </cdr:from>
    <cdr:to>
      <cdr:x>0.66303</cdr:x>
      <cdr:y>0.80972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82343" y="1253753"/>
          <a:ext cx="1656184" cy="24482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19400"/>
            <a:ext cx="7344816" cy="34179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автор проекта:</a:t>
            </a:r>
          </a:p>
          <a:p>
            <a:pPr algn="r"/>
            <a:r>
              <a:rPr lang="ru-RU" sz="2000" dirty="0" smtClean="0"/>
              <a:t> учитель-дефектолог</a:t>
            </a:r>
            <a:br>
              <a:rPr lang="ru-RU" sz="2000" dirty="0" smtClean="0"/>
            </a:br>
            <a:r>
              <a:rPr lang="ru-RU" sz="2000" dirty="0" smtClean="0">
                <a:latin typeface="Yu Mincho Light"/>
                <a:ea typeface="Yu Mincho Light"/>
              </a:rPr>
              <a:t>Ⅰ</a:t>
            </a:r>
            <a:r>
              <a:rPr lang="ru-RU" sz="2000" dirty="0" smtClean="0"/>
              <a:t> квалификационной категории,</a:t>
            </a:r>
            <a:br>
              <a:rPr lang="ru-RU" sz="2000" dirty="0" smtClean="0"/>
            </a:br>
            <a:r>
              <a:rPr lang="ru-RU" sz="2000" dirty="0" smtClean="0"/>
              <a:t>Семенова Дарья Александровна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Ковдор</a:t>
            </a:r>
            <a:r>
              <a:rPr lang="ru-RU" dirty="0" smtClean="0"/>
              <a:t>, 2019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752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педагогический проект </a:t>
            </a:r>
            <a:br>
              <a:rPr lang="ru-RU" sz="3200" dirty="0" smtClean="0"/>
            </a:br>
            <a:r>
              <a:rPr lang="ru-RU" sz="3200" dirty="0" smtClean="0"/>
              <a:t>«УЧИМСЯ СЧИТАТЬ, ИГРАЯ»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познавательной направленности</a:t>
            </a:r>
            <a:br>
              <a:rPr lang="ru-RU" sz="3200" dirty="0" smtClean="0"/>
            </a:br>
            <a:r>
              <a:rPr lang="ru-RU" sz="3200" dirty="0" smtClean="0"/>
              <a:t>старшая, подготовительная группа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этап – основной</a:t>
            </a:r>
            <a:br>
              <a:rPr lang="ru-RU" dirty="0" smtClean="0"/>
            </a:br>
            <a:r>
              <a:rPr lang="ru-RU" dirty="0" smtClean="0"/>
              <a:t>мероприятия с воспитанниками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020269"/>
          <a:ext cx="8892480" cy="58377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88852"/>
                <a:gridCol w="4803628"/>
              </a:tblGrid>
              <a:tr h="697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Экскурсия в продовольственный магазин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Знакомство детей с трудом кассира, подчеркнуть значимость владением количественного  счета, знаний цифр.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0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Внедрение игровых обучающих ситуаций в занятия по </a:t>
                      </a:r>
                      <a:r>
                        <a:rPr lang="ru-RU" sz="1400" dirty="0" smtClean="0"/>
                        <a:t>ФЭМП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Формирование количественных представлений у детей старшего дошкольного возраста в игровых обучающих ситуациях посредством развивающих пособий.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0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Использование </a:t>
                      </a:r>
                      <a:r>
                        <a:rPr lang="ru-RU" sz="1400" dirty="0" smtClean="0"/>
                        <a:t>ИКТ </a:t>
                      </a:r>
                      <a:r>
                        <a:rPr lang="ru-RU" sz="1400" dirty="0"/>
                        <a:t>средств обучения на занятиях по </a:t>
                      </a:r>
                      <a:r>
                        <a:rPr lang="ru-RU" sz="1400" dirty="0" smtClean="0"/>
                        <a:t>ФЭМП- решение ИОС,</a:t>
                      </a:r>
                      <a:r>
                        <a:rPr lang="en-US" sz="1400" dirty="0" smtClean="0"/>
                        <a:t>  </a:t>
                      </a:r>
                      <a:r>
                        <a:rPr lang="ru-RU" sz="1400" dirty="0" smtClean="0"/>
                        <a:t>представленных </a:t>
                      </a:r>
                      <a:r>
                        <a:rPr lang="ru-RU" sz="1400" dirty="0"/>
                        <a:t>в виде </a:t>
                      </a:r>
                      <a:r>
                        <a:rPr lang="ru-RU" sz="1400" dirty="0" err="1"/>
                        <a:t>мультимедийных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презентаций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Заинтересовать дошкольников темой проекта с помощью ИКТ, развивать познавательный интерес, формировать навык количественного счета.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Развлечение с использованием занимательного математического материала по мотивам произведений С. Я. Маршака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Повышение уровня мотивации к учебной деятельности на занятиях по ФЭМП.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Неделя игр математического содержания «Где-то в Каракумах»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Формирование навыков количественного счета посредством игр и игровых упражнений с песком.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Неделя игр математического содержания «Театр теней»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Формирование навыков количественного счета посредством игр и игровых упражнений со светом и тенью.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Неделя игр математического содержания «Подводный мир»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Формирование навыков количественного счета посредством игр и игровых упражнений с водой.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Детский конкурс чтецов «Математика в рифму»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Закрепление программного материала по ФЭМП путем повторения стихотворных форм математического содержания.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 в продуктовый магазин</a:t>
            </a:r>
            <a:endParaRPr lang="ru-RU" dirty="0"/>
          </a:p>
        </p:txBody>
      </p:sp>
      <p:pic>
        <p:nvPicPr>
          <p:cNvPr id="8" name="Содержимое 7" descr="проект магази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7663" y="1268760"/>
            <a:ext cx="4496337" cy="3372253"/>
          </a:xfrm>
        </p:spPr>
      </p:pic>
      <p:pic>
        <p:nvPicPr>
          <p:cNvPr id="9" name="Рисунок 8" descr="проект магазин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157700"/>
            <a:ext cx="3600400" cy="2700300"/>
          </a:xfrm>
          <a:prstGeom prst="rect">
            <a:avLst/>
          </a:prstGeom>
        </p:spPr>
      </p:pic>
      <p:pic>
        <p:nvPicPr>
          <p:cNvPr id="11" name="Рисунок 10" descr="проект магазин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457200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Игры-тренажеры</a:t>
            </a:r>
            <a:endParaRPr lang="ru-RU" dirty="0"/>
          </a:p>
        </p:txBody>
      </p:sp>
      <p:pic>
        <p:nvPicPr>
          <p:cNvPr id="4" name="Содержимое 3" descr="Fixiki РИСУНО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789040"/>
            <a:ext cx="4490949" cy="3068960"/>
          </a:xfrm>
        </p:spPr>
      </p:pic>
      <p:pic>
        <p:nvPicPr>
          <p:cNvPr id="5" name="Рисунок 4" descr="Barboskiny рису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12776"/>
            <a:ext cx="4551596" cy="2449289"/>
          </a:xfrm>
          <a:prstGeom prst="rect">
            <a:avLst/>
          </a:prstGeom>
        </p:spPr>
      </p:pic>
      <p:pic>
        <p:nvPicPr>
          <p:cNvPr id="6" name="Рисунок 5" descr="проект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4211960" cy="2520280"/>
          </a:xfrm>
          <a:prstGeom prst="rect">
            <a:avLst/>
          </a:prstGeom>
        </p:spPr>
      </p:pic>
      <p:pic>
        <p:nvPicPr>
          <p:cNvPr id="7" name="Рисунок 6" descr="проект помоги Маш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861048"/>
            <a:ext cx="4283968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Недели игр математического содержания </a:t>
            </a:r>
            <a:br>
              <a:rPr lang="ru-RU" dirty="0" smtClean="0"/>
            </a:br>
            <a:r>
              <a:rPr lang="ru-RU" dirty="0" smtClean="0"/>
              <a:t>с песком, водой, светом</a:t>
            </a:r>
            <a:endParaRPr lang="ru-RU" dirty="0"/>
          </a:p>
        </p:txBody>
      </p:sp>
      <p:pic>
        <p:nvPicPr>
          <p:cNvPr id="4" name="Содержимое 3" descr="песок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9"/>
            <a:ext cx="4352482" cy="2448271"/>
          </a:xfrm>
        </p:spPr>
      </p:pic>
      <p:pic>
        <p:nvPicPr>
          <p:cNvPr id="5" name="Рисунок 4" descr="пес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499992" cy="2531246"/>
          </a:xfrm>
          <a:prstGeom prst="rect">
            <a:avLst/>
          </a:prstGeom>
        </p:spPr>
      </p:pic>
      <p:pic>
        <p:nvPicPr>
          <p:cNvPr id="6" name="Рисунок 5" descr="пес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84331" y="2856229"/>
            <a:ext cx="2578964" cy="4588602"/>
          </a:xfrm>
          <a:prstGeom prst="rect">
            <a:avLst/>
          </a:prstGeom>
        </p:spPr>
      </p:pic>
      <p:pic>
        <p:nvPicPr>
          <p:cNvPr id="7" name="Рисунок 6" descr="песок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0014" y="3933056"/>
            <a:ext cx="4443986" cy="24997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Развлеченье с использованием</a:t>
            </a:r>
            <a:br>
              <a:rPr lang="ru-RU" sz="2800" dirty="0" smtClean="0"/>
            </a:br>
            <a:r>
              <a:rPr lang="ru-RU" sz="2800" dirty="0" smtClean="0"/>
              <a:t> математического материала </a:t>
            </a:r>
            <a:br>
              <a:rPr lang="ru-RU" sz="2800" dirty="0" smtClean="0"/>
            </a:br>
            <a:r>
              <a:rPr lang="ru-RU" sz="2800" dirty="0" smtClean="0"/>
              <a:t>по мотивам произведений С.Я. Маршака</a:t>
            </a:r>
            <a:endParaRPr lang="ru-RU" sz="2800" dirty="0"/>
          </a:p>
        </p:txBody>
      </p:sp>
      <p:pic>
        <p:nvPicPr>
          <p:cNvPr id="4" name="Содержимое 3" descr="марша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4040287" cy="3030215"/>
          </a:xfrm>
        </p:spPr>
      </p:pic>
      <p:pic>
        <p:nvPicPr>
          <p:cNvPr id="5" name="Рисунок 4" descr="марш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4128459" cy="3096344"/>
          </a:xfrm>
          <a:prstGeom prst="rect">
            <a:avLst/>
          </a:prstGeom>
        </p:spPr>
      </p:pic>
      <p:pic>
        <p:nvPicPr>
          <p:cNvPr id="6" name="Рисунок 5" descr="M3rjNB_fmz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56992"/>
            <a:ext cx="4427983" cy="33209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Детский конкурс чтецов </a:t>
            </a:r>
            <a:br>
              <a:rPr lang="ru-RU" dirty="0" smtClean="0"/>
            </a:br>
            <a:r>
              <a:rPr lang="ru-RU" dirty="0" smtClean="0"/>
              <a:t>«Математика в рифму»</a:t>
            </a:r>
            <a:endParaRPr lang="ru-RU" dirty="0"/>
          </a:p>
        </p:txBody>
      </p:sp>
      <p:pic>
        <p:nvPicPr>
          <p:cNvPr id="4" name="Содержимое 3" descr="конкурс чтецов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8576"/>
          <a:stretch>
            <a:fillRect/>
          </a:stretch>
        </p:blipFill>
        <p:spPr>
          <a:xfrm>
            <a:off x="1403648" y="1484784"/>
            <a:ext cx="620452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этап – основной</a:t>
            </a:r>
            <a:br>
              <a:rPr lang="ru-RU" dirty="0" smtClean="0"/>
            </a:br>
            <a:r>
              <a:rPr lang="ru-RU" dirty="0" smtClean="0"/>
              <a:t>мероприятия с родителями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5661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4311"/>
                <a:gridCol w="4809927"/>
              </a:tblGrid>
              <a:tr h="316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Мастер-класс для родителей воспитанников «Научи меня считать. Путешествие по городу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Мастерславль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Приобщение родителей (законных представителей) к работе над проектом: ознакомление с результатами проведенного исследования развития математических представлений у дошкольников; освещение проблемы, цели и задач проекта.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Обучение родителей с практическими навыками формирования количественного счета у детей дошкольного возраста.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4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Мастер-класс для родителей воспитанников  «Счет-это легко, когда интересно. Лесной поход»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Педагогическое просвещение родителей, обучение практическим навыкам количественного </a:t>
                      </a:r>
                      <a:r>
                        <a:rPr lang="ru-RU" sz="1800" dirty="0" smtClean="0"/>
                        <a:t>счета</a:t>
                      </a:r>
                      <a:r>
                        <a:rPr lang="ru-RU" sz="1800" dirty="0"/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Мастер-класс для родителей воспитанников </a:t>
            </a:r>
            <a:br>
              <a:rPr lang="ru-RU" sz="2400" dirty="0" smtClean="0"/>
            </a:br>
            <a:r>
              <a:rPr lang="ru-RU" sz="2400" dirty="0" smtClean="0"/>
              <a:t>«Научи меня считать. </a:t>
            </a:r>
            <a:br>
              <a:rPr lang="ru-RU" sz="2400" dirty="0" smtClean="0"/>
            </a:br>
            <a:r>
              <a:rPr lang="ru-RU" sz="2400" dirty="0" smtClean="0"/>
              <a:t>Путешествие по городу </a:t>
            </a:r>
            <a:r>
              <a:rPr lang="ru-RU" sz="2400" dirty="0" err="1" smtClean="0"/>
              <a:t>Мастерславль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4" name="Содержимое 3" descr="собрание1jp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11560" y="1484783"/>
            <a:ext cx="3528392" cy="4704523"/>
          </a:xfrm>
        </p:spPr>
      </p:pic>
      <p:pic>
        <p:nvPicPr>
          <p:cNvPr id="5" name="Рисунок 4" descr="собрани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546394" cy="4728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Мастер-класс для родителей воспитанников  «Счет-это легко, когда интересно. Лесной поход»</a:t>
            </a:r>
            <a:endParaRPr lang="ru-RU" sz="2800" dirty="0"/>
          </a:p>
        </p:txBody>
      </p:sp>
      <p:pic>
        <p:nvPicPr>
          <p:cNvPr id="4" name="Содержимое 3" descr="ЛЕ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этап – основной</a:t>
            </a:r>
            <a:br>
              <a:rPr lang="ru-RU" dirty="0" smtClean="0"/>
            </a:br>
            <a:r>
              <a:rPr lang="ru-RU" dirty="0" smtClean="0"/>
              <a:t>мероприятия с педагогами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2117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4311"/>
                <a:gridCol w="4809927"/>
              </a:tblGrid>
              <a:tr h="2117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Мастер- класс для педагогов «Учимся считать,  играя».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Повышение педагогической компетенции педагогов по формированию навыков количественного счета у воспитанников.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3"/>
          <a:ext cx="8504238" cy="4909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2119"/>
                <a:gridCol w="4252119"/>
              </a:tblGrid>
              <a:tr h="1109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Тип проекта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Познавательной направленности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Возраст детей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5-6; 6-7 лет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6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Исполнители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Воспитанники старшей, подготовительной группы компенсирующей направленности 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для </a:t>
                      </a:r>
                      <a:r>
                        <a:rPr lang="ru-RU" sz="1800" dirty="0"/>
                        <a:t>детей с ЗПР; 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родители </a:t>
                      </a:r>
                      <a:r>
                        <a:rPr lang="ru-RU" sz="1800" dirty="0"/>
                        <a:t>(законные представители); 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учитель-дефектолог</a:t>
                      </a:r>
                      <a:r>
                        <a:rPr lang="ru-RU" sz="1800" dirty="0"/>
                        <a:t>; 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воспитатели</a:t>
                      </a:r>
                      <a:r>
                        <a:rPr lang="ru-RU" sz="1800" dirty="0"/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Продолжительность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Долгосрочный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 класс для педагогов </a:t>
            </a:r>
            <a:br>
              <a:rPr lang="ru-RU" dirty="0" smtClean="0"/>
            </a:br>
            <a:r>
              <a:rPr lang="ru-RU" dirty="0" smtClean="0"/>
              <a:t>«Учимся считать,  играя»</a:t>
            </a:r>
            <a:endParaRPr lang="ru-RU" dirty="0"/>
          </a:p>
        </p:txBody>
      </p:sp>
      <p:pic>
        <p:nvPicPr>
          <p:cNvPr id="4" name="Содержимое 3" descr="0Ymt3gwalG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5413" y="1527175"/>
            <a:ext cx="6856661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</a:t>
            </a:r>
            <a:r>
              <a:rPr lang="ru-RU" dirty="0" smtClean="0"/>
              <a:t> этап – заключительный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235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4311"/>
                <a:gridCol w="4809927"/>
              </a:tblGrid>
              <a:tr h="2117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Математический праздник «Пиратская математика»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 результатов работы всех участников </a:t>
                      </a: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проекта.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7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развивающих пособий  для семей воспитанников «Мы играли, мы считали, и считать мы не устали!»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Презентация детско-родительского продукта  проекта.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Математический праздник </a:t>
            </a:r>
            <a:br>
              <a:rPr lang="ru-RU" dirty="0" smtClean="0"/>
            </a:br>
            <a:r>
              <a:rPr lang="ru-RU" dirty="0" smtClean="0"/>
              <a:t>«Пиратская математика»</a:t>
            </a:r>
            <a:endParaRPr lang="ru-RU" dirty="0"/>
          </a:p>
        </p:txBody>
      </p:sp>
      <p:pic>
        <p:nvPicPr>
          <p:cNvPr id="5" name="Рисунок 4" descr="DSC03437.JPG"/>
          <p:cNvPicPr>
            <a:picLocks noChangeAspect="1"/>
          </p:cNvPicPr>
          <p:nvPr/>
        </p:nvPicPr>
        <p:blipFill>
          <a:blip r:embed="rId2" cstate="print"/>
          <a:srcRect l="43247"/>
          <a:stretch>
            <a:fillRect/>
          </a:stretch>
        </p:blipFill>
        <p:spPr>
          <a:xfrm>
            <a:off x="6300192" y="980728"/>
            <a:ext cx="2376265" cy="4005064"/>
          </a:xfrm>
          <a:prstGeom prst="rect">
            <a:avLst/>
          </a:prstGeom>
        </p:spPr>
      </p:pic>
      <p:pic>
        <p:nvPicPr>
          <p:cNvPr id="4" name="Содержимое 3" descr="DSC0344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5024396" cy="4032448"/>
          </a:xfrm>
        </p:spPr>
      </p:pic>
      <p:pic>
        <p:nvPicPr>
          <p:cNvPr id="8" name="Рисунок 7" descr="DSC03438.JPG"/>
          <p:cNvPicPr>
            <a:picLocks noChangeAspect="1"/>
          </p:cNvPicPr>
          <p:nvPr/>
        </p:nvPicPr>
        <p:blipFill>
          <a:blip r:embed="rId4" cstate="print"/>
          <a:srcRect t="18808"/>
          <a:stretch>
            <a:fillRect/>
          </a:stretch>
        </p:blipFill>
        <p:spPr>
          <a:xfrm>
            <a:off x="251520" y="4270946"/>
            <a:ext cx="4248472" cy="25870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Конкурс пособий </a:t>
            </a:r>
            <a:br>
              <a:rPr lang="ru-RU" sz="2400" dirty="0" smtClean="0"/>
            </a:br>
            <a:r>
              <a:rPr lang="ru-RU" sz="2400" dirty="0" smtClean="0"/>
              <a:t>«Мы играли, мы считали и считать мы не устали! »</a:t>
            </a:r>
            <a:endParaRPr lang="ru-RU" sz="2400" dirty="0"/>
          </a:p>
        </p:txBody>
      </p:sp>
      <p:pic>
        <p:nvPicPr>
          <p:cNvPr id="5" name="Рисунок 4" descr="ПРОЕК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12776"/>
            <a:ext cx="3327834" cy="4437112"/>
          </a:xfrm>
          <a:prstGeom prst="rect">
            <a:avLst/>
          </a:prstGeom>
        </p:spPr>
      </p:pic>
      <p:pic>
        <p:nvPicPr>
          <p:cNvPr id="6" name="Рисунок 5" descr="пособие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5556" y="1016732"/>
            <a:ext cx="4464496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Уровень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развития математических представлений у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воспитанников после </a:t>
            </a:r>
            <a:r>
              <a:rPr lang="ru-RU" sz="2800" smtClean="0">
                <a:latin typeface="Times New Roman"/>
                <a:ea typeface="Calibri"/>
                <a:cs typeface="Times New Roman"/>
              </a:rPr>
              <a:t>реализации проекта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Формирование количественных представлений у детей дошкольного возраста – трудоемкий процесс, требующий четкой системы и последовательности.</a:t>
            </a:r>
          </a:p>
          <a:p>
            <a:pPr algn="just">
              <a:buNone/>
            </a:pPr>
            <a:r>
              <a:rPr lang="ru-RU" dirty="0" smtClean="0"/>
              <a:t>		У детей с задержкой психического развития наблюдается низкий уровень развития ВПФ, познавательных процессов. Это сказывается на скорости и качестве формирования математических представлений. Благодаря использованию разнообразных развивающих пособий и созданию игровых обучающих ситуаций у детей старшего дошкольного возраста с ЗПР мотивация и познавательная активность на занятиях по формированию элементарных математических представлений значительно повышается, что позволяет детям успешно овладеть навыками количественного счета.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 и перспективность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Новизна заключается в подборе и разработке игровых обучающих ситуаций на современном занимательном материале, интересном детям. Что позволяет повысить эффективность  процесса формирования навыков количественного счета у дошкольников.  Необычная игровая ситуация с элементами </a:t>
            </a:r>
            <a:r>
              <a:rPr lang="ru-RU" dirty="0" err="1" smtClean="0"/>
              <a:t>проблемности</a:t>
            </a:r>
            <a:r>
              <a:rPr lang="ru-RU" dirty="0" smtClean="0"/>
              <a:t>, вызывает желание достичь цели,  дать ответ и получить результат, стимулирует познавательную активность, способствует прочному усвоению программного материала.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Формирование количественных представлений у детей старшего дошкольного возраста с ЗПР в игровых обучающих ситуациях посредством развивающих пособий.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Изучить литературу по проблеме.</a:t>
            </a:r>
          </a:p>
          <a:p>
            <a:pPr>
              <a:buNone/>
            </a:pPr>
            <a:r>
              <a:rPr lang="ru-RU" dirty="0" smtClean="0"/>
              <a:t>2. Провести исследование развития математических представлений дошкольников;</a:t>
            </a:r>
          </a:p>
          <a:p>
            <a:pPr>
              <a:buNone/>
            </a:pPr>
            <a:r>
              <a:rPr lang="ru-RU" dirty="0" smtClean="0"/>
              <a:t>3. Разработать   игровые обучающие ситуации, направленные на формирование количественных представлений.</a:t>
            </a:r>
          </a:p>
          <a:p>
            <a:pPr marL="514350" indent="-514350">
              <a:buNone/>
            </a:pPr>
            <a:r>
              <a:rPr lang="ru-RU" dirty="0" smtClean="0"/>
              <a:t>4. Подобрать развивающие пособия в соответствии с ИОС.</a:t>
            </a:r>
          </a:p>
          <a:p>
            <a:pPr marL="514350" indent="-514350">
              <a:buNone/>
            </a:pPr>
            <a:r>
              <a:rPr lang="ru-RU" dirty="0" smtClean="0"/>
              <a:t>5. Пополнить развивающую предметно-пространственную среду.</a:t>
            </a:r>
          </a:p>
          <a:p>
            <a:pPr marL="514350" indent="-514350">
              <a:buNone/>
            </a:pPr>
            <a:r>
              <a:rPr lang="ru-RU" dirty="0" smtClean="0"/>
              <a:t>6. Составить перспективный план  работы.</a:t>
            </a:r>
          </a:p>
          <a:p>
            <a:pPr marL="514350" indent="-514350">
              <a:buNone/>
            </a:pPr>
            <a:r>
              <a:rPr lang="ru-RU" dirty="0" smtClean="0"/>
              <a:t>7. Внедрить игровые ситуации, направленные на формирование количественных представлений  в работу с детьми старшего дошкольного возраста.</a:t>
            </a:r>
          </a:p>
          <a:p>
            <a:pPr>
              <a:buNone/>
            </a:pPr>
            <a:r>
              <a:rPr lang="ru-RU" dirty="0" smtClean="0"/>
              <a:t>8. Повысить родительскую компетенцию в вопросах математического образования детей.</a:t>
            </a:r>
          </a:p>
          <a:p>
            <a:pPr>
              <a:buNone/>
            </a:pPr>
            <a:r>
              <a:rPr lang="ru-RU" dirty="0" smtClean="0"/>
              <a:t>9. Разработать рекомендации по формированию количественного счета для воспитателей и родителей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подготовительный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2060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2119"/>
                <a:gridCol w="4252119"/>
              </a:tblGrid>
              <a:tr h="751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проблемы, актуальности, новизны проекта;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к реализации проекта.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Сбор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анализ методической литературы по проблеме;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7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Исследование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развития математических представлений у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дошкольников;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актуального уровня развития математических представлений у детей старшего дошкольного возраста.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Анкетирование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родителей (законных представителей воспитанников) по выявлению уровня компетентности в вопросах формирования количественного счета.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Выявление уровня родительской компетентности в вопросах обозначенной темы.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Уровень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развития математических представлений у дошкольников старшего дошкольного возраста с ЗПР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этап – формирующий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3"/>
          <a:ext cx="8504238" cy="4278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2119"/>
                <a:gridCol w="4252119"/>
              </a:tblGrid>
              <a:tr h="855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Разработка   игровых обучающих ситуации, направленных на формирование количественных представлений.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условий, необходимых для реализации проекта.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Подбор развивающих пособий в соответствии с игровыми обучающими ситуациями.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5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Обогащение развивающей предметно-пространственной среды группы.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5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Составление перспективного плана  работы на учебный год.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5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Оформление рекомендаций по формированию количественного счета у детей старшего дошкольного возраста для воспитателей и родителей.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321</TotalTime>
  <Words>647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педагогический проект  «УЧИМСЯ СЧИТАТЬ, ИГРАЯ»   познавательной направленности старшая, подготовительная группа</vt:lpstr>
      <vt:lpstr>Технологическая карта проекта</vt:lpstr>
      <vt:lpstr>Актуальность проекта</vt:lpstr>
      <vt:lpstr>Новизна и перспективность</vt:lpstr>
      <vt:lpstr>Цель проекта</vt:lpstr>
      <vt:lpstr>Задачи проекта</vt:lpstr>
      <vt:lpstr>Этапы реализации проекта  I подготовительный</vt:lpstr>
      <vt:lpstr>Уровень развития математических представлений у дошкольников старшего дошкольного возраста с ЗПР</vt:lpstr>
      <vt:lpstr>II этап – формирующий</vt:lpstr>
      <vt:lpstr>III этап – основной мероприятия с воспитанниками</vt:lpstr>
      <vt:lpstr>Экскурсия  в продуктовый магазин</vt:lpstr>
      <vt:lpstr>Игры-тренажеры</vt:lpstr>
      <vt:lpstr>Недели игр математического содержания  с песком, водой, светом</vt:lpstr>
      <vt:lpstr>Развлеченье с использованием  математического материала  по мотивам произведений С.Я. Маршака</vt:lpstr>
      <vt:lpstr>Детский конкурс чтецов  «Математика в рифму»</vt:lpstr>
      <vt:lpstr>III этап – основной мероприятия с родителями</vt:lpstr>
      <vt:lpstr>Мастер-класс для родителей воспитанников  «Научи меня считать.  Путешествие по городу Мастерславль».</vt:lpstr>
      <vt:lpstr>Мастер-класс для родителей воспитанников  «Счет-это легко, когда интересно. Лесной поход»</vt:lpstr>
      <vt:lpstr>III этап – основной мероприятия с педагогами</vt:lpstr>
      <vt:lpstr>Мастер- класс для педагогов  «Учимся считать,  играя»</vt:lpstr>
      <vt:lpstr>IV этап – заключительный</vt:lpstr>
      <vt:lpstr>Математический праздник  «Пиратская математика»</vt:lpstr>
      <vt:lpstr>Конкурс пособий  «Мы играли, мы считали и считать мы не устали! »</vt:lpstr>
      <vt:lpstr>Уровень развития математических представлений у воспитанников после реализации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«УЧИМСЯ СЧИТАТЬ, ИГРАЯ»   познавательной направленности старшая, подготовительная группа</dc:title>
  <dc:creator>Darya Semenova</dc:creator>
  <cp:lastModifiedBy>User</cp:lastModifiedBy>
  <cp:revision>19</cp:revision>
  <dcterms:created xsi:type="dcterms:W3CDTF">2019-04-07T14:08:21Z</dcterms:created>
  <dcterms:modified xsi:type="dcterms:W3CDTF">2019-04-12T21:59:57Z</dcterms:modified>
</cp:coreProperties>
</file>