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89" r:id="rId3"/>
    <p:sldId id="293" r:id="rId4"/>
    <p:sldId id="292" r:id="rId5"/>
    <p:sldId id="294" r:id="rId6"/>
    <p:sldId id="266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Segoe Script" panose="030B0504020000000003" pitchFamily="66" charset="0"/>
      <p:regular r:id="rId16"/>
      <p:bold r:id="rId17"/>
    </p:embeddedFont>
    <p:embeddedFont>
      <p:font typeface="Segoe UI" panose="020B0502040204020203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архоменко Кристина" initials="ПК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80" d="100"/>
          <a:sy n="80" d="100"/>
        </p:scale>
        <p:origin x="152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2483768" y="1268760"/>
            <a:ext cx="5760640" cy="3928354"/>
            <a:chOff x="1115616" y="2146448"/>
            <a:chExt cx="7165477" cy="312005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8800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15616" y="5022056"/>
              <a:ext cx="7165477" cy="244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07504" y="2231434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Segoe Script" pitchFamily="66" charset="0"/>
                <a:cs typeface="Segoe UI" pitchFamily="34" charset="0"/>
              </a:rPr>
              <a:t> </a:t>
            </a:r>
            <a:r>
              <a:rPr lang="ru-RU" sz="4800" b="1" dirty="0">
                <a:solidFill>
                  <a:srgbClr val="00B050"/>
                </a:solidFill>
                <a:latin typeface="+mj-lt"/>
                <a:cs typeface="Segoe UI" pitchFamily="34" charset="0"/>
              </a:rPr>
              <a:t>Игра «В стране </a:t>
            </a:r>
            <a:r>
              <a:rPr lang="ru-RU" sz="4800" b="1" dirty="0" err="1">
                <a:solidFill>
                  <a:srgbClr val="00B050"/>
                </a:solidFill>
                <a:latin typeface="+mj-lt"/>
                <a:cs typeface="Segoe UI" pitchFamily="34" charset="0"/>
              </a:rPr>
              <a:t>Букландии</a:t>
            </a:r>
            <a:r>
              <a:rPr lang="ru-RU" sz="4800" b="1" dirty="0">
                <a:solidFill>
                  <a:srgbClr val="00B050"/>
                </a:solidFill>
                <a:latin typeface="+mj-lt"/>
                <a:cs typeface="Segoe UI" pitchFamily="34" charset="0"/>
              </a:rPr>
              <a:t>»</a:t>
            </a:r>
            <a:br>
              <a:rPr lang="ru-RU" sz="4000" b="1" dirty="0">
                <a:solidFill>
                  <a:srgbClr val="00B050"/>
                </a:solidFill>
                <a:latin typeface="+mj-lt"/>
                <a:cs typeface="Segoe UI" pitchFamily="34" charset="0"/>
              </a:rPr>
            </a:br>
            <a:br>
              <a:rPr lang="ru-RU" sz="2800" b="1" dirty="0">
                <a:solidFill>
                  <a:srgbClr val="C00000"/>
                </a:solidFill>
                <a:latin typeface="Segoe Script" pitchFamily="66" charset="0"/>
                <a:cs typeface="Segoe UI" pitchFamily="34" charset="0"/>
              </a:rPr>
            </a:br>
            <a:r>
              <a:rPr lang="ru-RU" sz="2000" b="1" cap="all" dirty="0">
                <a:solidFill>
                  <a:srgbClr val="0070C0"/>
                </a:solidFill>
                <a:latin typeface="+mj-lt"/>
                <a:cs typeface="Segoe UI" pitchFamily="34" charset="0"/>
              </a:rPr>
              <a:t>ДЛЯ ДЕТЕЙ СТАРШЕГО ДОШКОЛЬНОГО ВОЗРАСТА</a:t>
            </a:r>
            <a:endParaRPr lang="ru-RU" sz="2400" b="1" cap="all" dirty="0">
              <a:solidFill>
                <a:srgbClr val="0070C0"/>
              </a:solidFill>
              <a:latin typeface="+mj-lt"/>
              <a:cs typeface="Segoe UI" pitchFamily="34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Segoe Script" pitchFamily="66" charset="0"/>
              <a:cs typeface="Segoe U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6021288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Segoe Script" pitchFamily="66" charset="0"/>
              </a:rPr>
              <a:t>Выполнила:</a:t>
            </a:r>
          </a:p>
          <a:p>
            <a:pPr algn="r"/>
            <a:r>
              <a:rPr lang="ru-RU" b="1" dirty="0">
                <a:latin typeface="Segoe Script" pitchFamily="66" charset="0"/>
              </a:rPr>
              <a:t>Пархоменко К.В.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18010"/>
            <a:ext cx="70567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0" i="0" dirty="0">
                <a:solidFill>
                  <a:srgbClr val="000000"/>
                </a:solidFill>
                <a:effectLst/>
                <a:latin typeface="+mj-lt"/>
              </a:rPr>
              <a:t>Муниципальное бюджетное дошкольное образовательное учреждение «Детский сад №14 «Солнышко»</a:t>
            </a:r>
          </a:p>
          <a:p>
            <a:r>
              <a:rPr lang="ru-RU" sz="1600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55774DD-6011-4FFB-812A-8FF2B4A41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060848"/>
            <a:ext cx="7992888" cy="4525963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24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Цель игры: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развитие, формирование, совершенствование, знакомство и т.п.</a:t>
            </a:r>
          </a:p>
          <a:p>
            <a:pPr marL="0" indent="0" algn="just">
              <a:lnSpc>
                <a:spcPct val="80000"/>
              </a:lnSpc>
              <a:buNone/>
            </a:pPr>
            <a:br>
              <a:rPr lang="ru-RU" sz="24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Задачи: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4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развитие связной речи и мышления</a:t>
            </a:r>
            <a:endParaRPr lang="ru-RU" sz="24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4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 обогащение словаря</a:t>
            </a:r>
            <a:endParaRPr lang="ru-RU" sz="24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4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 закрепление правильного звукопроизношения</a:t>
            </a:r>
            <a:endParaRPr lang="ru-RU" sz="24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64A2EAD-4B0A-4F2A-8118-0920DCC50A9C}"/>
              </a:ext>
            </a:extLst>
          </p:cNvPr>
          <p:cNvSpPr/>
          <p:nvPr/>
        </p:nvSpPr>
        <p:spPr>
          <a:xfrm>
            <a:off x="2843808" y="764704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992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C3684-FC8D-49E0-90BF-75C574D6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188640"/>
            <a:ext cx="5410944" cy="1143000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Моя история</a:t>
            </a:r>
            <a:r>
              <a:rPr lang="ru-RU" dirty="0"/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DFE484-CE8B-4368-9C05-B4FD7E3C3E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243408"/>
            <a:ext cx="1872208" cy="18722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6AF85B-2CA0-44DB-861B-0A59F2D78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37736"/>
            <a:ext cx="7113935" cy="5890814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A0AE464-4472-4C83-AB9E-9747D60CA0E7}"/>
              </a:ext>
            </a:extLst>
          </p:cNvPr>
          <p:cNvSpPr/>
          <p:nvPr/>
        </p:nvSpPr>
        <p:spPr>
          <a:xfrm>
            <a:off x="2555776" y="1252644"/>
            <a:ext cx="2808312" cy="25202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627092E-3CED-4364-AECE-479CEF50CF3F}"/>
              </a:ext>
            </a:extLst>
          </p:cNvPr>
          <p:cNvSpPr/>
          <p:nvPr/>
        </p:nvSpPr>
        <p:spPr>
          <a:xfrm>
            <a:off x="5940152" y="4149080"/>
            <a:ext cx="2808312" cy="25202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3A2A548-5667-4356-8FEC-EFAD6D1A3AC8}"/>
              </a:ext>
            </a:extLst>
          </p:cNvPr>
          <p:cNvSpPr/>
          <p:nvPr/>
        </p:nvSpPr>
        <p:spPr>
          <a:xfrm>
            <a:off x="2569121" y="4106088"/>
            <a:ext cx="2808312" cy="25202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0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06B9F-DADE-4514-A9FC-195F4B324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393" y="-176307"/>
            <a:ext cx="6264696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«Весеннее солнышко»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C277CD-05F9-44B8-9172-60C069F7D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243408"/>
            <a:ext cx="2232248" cy="2232248"/>
          </a:xfrm>
          <a:prstGeom prst="rect">
            <a:avLst/>
          </a:prstGeom>
        </p:spPr>
      </p:pic>
      <p:sp>
        <p:nvSpPr>
          <p:cNvPr id="5" name="Улыбающееся лицо 4">
            <a:extLst>
              <a:ext uri="{FF2B5EF4-FFF2-40B4-BE49-F238E27FC236}">
                <a16:creationId xmlns:a16="http://schemas.microsoft.com/office/drawing/2014/main" id="{3C337A44-2B1E-41F0-BE7C-D28C317EE5AB}"/>
              </a:ext>
            </a:extLst>
          </p:cNvPr>
          <p:cNvSpPr/>
          <p:nvPr/>
        </p:nvSpPr>
        <p:spPr>
          <a:xfrm>
            <a:off x="2766653" y="2852936"/>
            <a:ext cx="2808312" cy="2736304"/>
          </a:xfrm>
          <a:prstGeom prst="smileyFace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687586D5-077E-4F47-974A-5BE180B0DBED}"/>
              </a:ext>
            </a:extLst>
          </p:cNvPr>
          <p:cNvSpPr/>
          <p:nvPr/>
        </p:nvSpPr>
        <p:spPr>
          <a:xfrm rot="13605980">
            <a:off x="5744797" y="937540"/>
            <a:ext cx="941868" cy="254913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1E9F1951-F310-44D1-8ADB-30F9818F6FA1}"/>
              </a:ext>
            </a:extLst>
          </p:cNvPr>
          <p:cNvSpPr/>
          <p:nvPr/>
        </p:nvSpPr>
        <p:spPr>
          <a:xfrm rot="17571577">
            <a:off x="6429588" y="4148352"/>
            <a:ext cx="939218" cy="2595128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9876FB23-EF4E-455D-B9CA-AF27C4C7716D}"/>
              </a:ext>
            </a:extLst>
          </p:cNvPr>
          <p:cNvSpPr/>
          <p:nvPr/>
        </p:nvSpPr>
        <p:spPr>
          <a:xfrm rot="7404227">
            <a:off x="1490137" y="1502030"/>
            <a:ext cx="840942" cy="2383067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>
            <a:extLst>
              <a:ext uri="{FF2B5EF4-FFF2-40B4-BE49-F238E27FC236}">
                <a16:creationId xmlns:a16="http://schemas.microsoft.com/office/drawing/2014/main" id="{C25BBA01-1049-43A2-9F46-CE157C98D608}"/>
              </a:ext>
            </a:extLst>
          </p:cNvPr>
          <p:cNvSpPr/>
          <p:nvPr/>
        </p:nvSpPr>
        <p:spPr>
          <a:xfrm rot="3303530">
            <a:off x="1264701" y="4305197"/>
            <a:ext cx="1023384" cy="250286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id="{678894E5-C141-4CF9-8F2B-D044D60BA13F}"/>
              </a:ext>
            </a:extLst>
          </p:cNvPr>
          <p:cNvSpPr/>
          <p:nvPr/>
        </p:nvSpPr>
        <p:spPr>
          <a:xfrm rot="10800000">
            <a:off x="3797564" y="1052736"/>
            <a:ext cx="671568" cy="1639755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Равнобедренный треугольник 19">
            <a:extLst>
              <a:ext uri="{FF2B5EF4-FFF2-40B4-BE49-F238E27FC236}">
                <a16:creationId xmlns:a16="http://schemas.microsoft.com/office/drawing/2014/main" id="{F2171E85-F7F1-4710-B168-481B9AA86BC7}"/>
              </a:ext>
            </a:extLst>
          </p:cNvPr>
          <p:cNvSpPr/>
          <p:nvPr/>
        </p:nvSpPr>
        <p:spPr>
          <a:xfrm>
            <a:off x="4072539" y="5749685"/>
            <a:ext cx="428169" cy="94313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229B710E-B506-4C5D-A29E-845378A81756}"/>
              </a:ext>
            </a:extLst>
          </p:cNvPr>
          <p:cNvSpPr/>
          <p:nvPr/>
        </p:nvSpPr>
        <p:spPr>
          <a:xfrm rot="5400000">
            <a:off x="1268727" y="3040016"/>
            <a:ext cx="669917" cy="1869934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id="{25777E67-2F34-48DD-A95B-ED994509A6BE}"/>
              </a:ext>
            </a:extLst>
          </p:cNvPr>
          <p:cNvSpPr/>
          <p:nvPr/>
        </p:nvSpPr>
        <p:spPr>
          <a:xfrm rot="15533351">
            <a:off x="6336037" y="2839335"/>
            <a:ext cx="669917" cy="1869934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58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4FD21-74CC-4FF9-AE5C-379A761DF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260648"/>
            <a:ext cx="5050904" cy="1143000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  <a:lumOff val="25000"/>
                  </a:schemeClr>
                </a:solidFill>
              </a:rPr>
              <a:t>«Объясняй-ка»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525C07-3955-47AE-9608-E3CC49D0D8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243407"/>
            <a:ext cx="2016224" cy="201622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C69771A-3C04-4D23-A915-576C85C48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7"/>
            <a:ext cx="3059831" cy="305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1A6FDEA-8469-495C-9F86-0A18833F8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25"/>
          <a:stretch/>
        </p:blipFill>
        <p:spPr bwMode="auto">
          <a:xfrm>
            <a:off x="3131840" y="1772816"/>
            <a:ext cx="2952331" cy="305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44D7CAA-CEA9-491D-A3F1-763E147FF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5" b="9678"/>
          <a:stretch/>
        </p:blipFill>
        <p:spPr bwMode="auto">
          <a:xfrm>
            <a:off x="6130514" y="1788046"/>
            <a:ext cx="2952332" cy="305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60672C9-6CAC-4E2B-B910-59C8245D2957}"/>
              </a:ext>
            </a:extLst>
          </p:cNvPr>
          <p:cNvSpPr/>
          <p:nvPr/>
        </p:nvSpPr>
        <p:spPr>
          <a:xfrm>
            <a:off x="96171" y="1935155"/>
            <a:ext cx="2867488" cy="27351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B33B8BA-7777-4502-B3F8-298C862EAE48}"/>
              </a:ext>
            </a:extLst>
          </p:cNvPr>
          <p:cNvSpPr/>
          <p:nvPr/>
        </p:nvSpPr>
        <p:spPr>
          <a:xfrm>
            <a:off x="3164039" y="1935155"/>
            <a:ext cx="2867488" cy="27351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584EBB6-3142-4DF3-8082-F6D4805572CA}"/>
              </a:ext>
            </a:extLst>
          </p:cNvPr>
          <p:cNvSpPr/>
          <p:nvPr/>
        </p:nvSpPr>
        <p:spPr>
          <a:xfrm>
            <a:off x="6205529" y="1950385"/>
            <a:ext cx="2867488" cy="27351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23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лако 9"/>
          <p:cNvSpPr/>
          <p:nvPr/>
        </p:nvSpPr>
        <p:spPr>
          <a:xfrm>
            <a:off x="1475656" y="1052736"/>
            <a:ext cx="6768752" cy="4176464"/>
          </a:xfrm>
          <a:prstGeom prst="cloud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59832" y="2132856"/>
            <a:ext cx="40623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Segoe Script" pitchFamily="66" charset="0"/>
              </a:rPr>
              <a:t>СПАСИБО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Segoe Script" pitchFamily="66" charset="0"/>
              </a:rPr>
              <a:t>ЗА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Segoe Script" pitchFamily="66" charset="0"/>
              </a:rPr>
              <a:t>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320220323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21">
      <a:dk1>
        <a:srgbClr val="600000"/>
      </a:dk1>
      <a:lt1>
        <a:srgbClr val="600000"/>
      </a:lt1>
      <a:dk2>
        <a:srgbClr val="600000"/>
      </a:dk2>
      <a:lt2>
        <a:srgbClr val="600000"/>
      </a:lt2>
      <a:accent1>
        <a:srgbClr val="600000"/>
      </a:accent1>
      <a:accent2>
        <a:srgbClr val="C00000"/>
      </a:accent2>
      <a:accent3>
        <a:srgbClr val="600000"/>
      </a:accent3>
      <a:accent4>
        <a:srgbClr val="600000"/>
      </a:accent4>
      <a:accent5>
        <a:srgbClr val="600000"/>
      </a:accent5>
      <a:accent6>
        <a:srgbClr val="600000"/>
      </a:accent6>
      <a:hlink>
        <a:srgbClr val="600000"/>
      </a:hlink>
      <a:folHlink>
        <a:srgbClr val="600000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85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Comic Sans MS</vt:lpstr>
      <vt:lpstr>Segoe UI</vt:lpstr>
      <vt:lpstr>Segoe Script</vt:lpstr>
      <vt:lpstr>Arial</vt:lpstr>
      <vt:lpstr>Calibri</vt:lpstr>
      <vt:lpstr>1_Тема Office</vt:lpstr>
      <vt:lpstr>Презентация PowerPoint</vt:lpstr>
      <vt:lpstr>Презентация PowerPoint</vt:lpstr>
      <vt:lpstr>«Моя история»</vt:lpstr>
      <vt:lpstr>«Весеннее солнышко»</vt:lpstr>
      <vt:lpstr>«Объясняй-ка»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Пархоменко Кристина</cp:lastModifiedBy>
  <cp:revision>107</cp:revision>
  <dcterms:created xsi:type="dcterms:W3CDTF">2014-07-06T18:18:01Z</dcterms:created>
  <dcterms:modified xsi:type="dcterms:W3CDTF">2023-04-03T18:44:45Z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2421095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